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0" r:id="rId5"/>
    <p:sldId id="259" r:id="rId6"/>
    <p:sldId id="262" r:id="rId7"/>
    <p:sldId id="258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4660" autoAdjust="0"/>
  </p:normalViewPr>
  <p:slideViewPr>
    <p:cSldViewPr>
      <p:cViewPr varScale="1">
        <p:scale>
          <a:sx n="72" d="100"/>
          <a:sy n="72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0"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0" sz="1200">
                <a:ea typeface="宋体" charset="-122"/>
              </a:defRPr>
            </a:lvl1pPr>
          </a:lstStyle>
          <a:p>
            <a:pPr>
              <a:defRPr/>
            </a:pPr>
            <a:fld id="{1FF1C6EA-1785-4438-A76F-8D6EAFF4B2E2}" type="datetimeFigureOut">
              <a:rPr lang="zh-CN" altLang="en-US"/>
              <a:pPr>
                <a:defRPr/>
              </a:pPr>
              <a:t>2010-8-27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0"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0" sz="1200">
                <a:ea typeface="宋体" charset="-122"/>
              </a:defRPr>
            </a:lvl1pPr>
          </a:lstStyle>
          <a:p>
            <a:pPr>
              <a:defRPr/>
            </a:pPr>
            <a:fld id="{BFD4523F-6C98-4039-9580-5FDEE91D7C2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A7BC2B-B0E3-4C34-B650-F03AA1396FA3}" type="slidenum">
              <a:rPr lang="zh-CN" altLang="en-US" smtClean="0">
                <a:ea typeface="宋体" pitchFamily="2" charset="-122"/>
              </a:rPr>
              <a:pPr/>
              <a:t>2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A39B-66CE-4005-951E-DEC7703CEF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DBDDC-0188-4DAE-8386-30D597F103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0A5C6-186B-46C8-BC24-1A15576688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49C7C-178B-4FD1-907A-B9EB8FB7AD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137A3-79DF-42E6-B138-27FFAAF060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E3862-DC23-4E1A-8631-1B90A6393A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30E75-CD96-4129-B5BB-BD1FA9640D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7AEB-C442-44B5-8DF3-4AE67900DD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34B93-AAF7-4352-BA00-57FE9A5705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0C3CD-AB0D-4FBA-8930-3D2C035C24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6525B-55E5-4E9C-9C3E-DCFA64180A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 bright="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宋体" pitchFamily="2" charset="-122"/>
              </a:defRPr>
            </a:lvl1pPr>
          </a:lstStyle>
          <a:p>
            <a:pPr>
              <a:defRPr/>
            </a:pPr>
            <a:fld id="{B5828664-C0AB-4D93-A0CA-B1472B9278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65" name="Group 29"/>
          <p:cNvGraphicFramePr>
            <a:graphicFrameLocks noGrp="1"/>
          </p:cNvGraphicFramePr>
          <p:nvPr/>
        </p:nvGraphicFramePr>
        <p:xfrm>
          <a:off x="179388" y="290513"/>
          <a:ext cx="6697662" cy="1698626"/>
        </p:xfrm>
        <a:graphic>
          <a:graphicData uri="http://schemas.openxmlformats.org/drawingml/2006/table">
            <a:tbl>
              <a:tblPr/>
              <a:tblGrid>
                <a:gridCol w="1898650"/>
                <a:gridCol w="4799012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DOCUMENT #: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GSC15-IPR-07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Presentation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SOURCE: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TTC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AGENDA ITEM: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CONTACT(S):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Yukio Hiramatsu, Chairman, IPR Committee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58" name="Text Box 9"/>
          <p:cNvSpPr txBox="1">
            <a:spLocks noChangeArrowheads="1"/>
          </p:cNvSpPr>
          <p:nvPr/>
        </p:nvSpPr>
        <p:spPr bwMode="auto">
          <a:xfrm>
            <a:off x="979488" y="2508250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ja-JP" sz="3200" b="1" dirty="0"/>
              <a:t>IPR Activities of TTC</a:t>
            </a:r>
            <a:endParaRPr kumimoji="0" lang="en-US" altLang="zh-CN" sz="3200" b="1" dirty="0"/>
          </a:p>
        </p:txBody>
      </p:sp>
      <p:sp>
        <p:nvSpPr>
          <p:cNvPr id="14359" name="Rectangle 11"/>
          <p:cNvSpPr txBox="1">
            <a:spLocks noChangeArrowheads="1"/>
          </p:cNvSpPr>
          <p:nvPr/>
        </p:nvSpPr>
        <p:spPr bwMode="auto">
          <a:xfrm>
            <a:off x="1258888" y="3644900"/>
            <a:ext cx="6400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kumimoji="0" lang="en-GB" altLang="ja-JP" sz="2800" b="1"/>
              <a:t>Yukio Hiramatsu</a:t>
            </a:r>
            <a:r>
              <a:rPr kumimoji="0" lang="en-GB" altLang="zh-CN" sz="2800" b="1"/>
              <a:t>,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kumimoji="0" lang="en-GB" altLang="ja-JP" sz="2800" b="1"/>
              <a:t>TTC</a:t>
            </a:r>
            <a:endParaRPr kumimoji="0" lang="en-GB" altLang="zh-CN" sz="2800" b="1"/>
          </a:p>
        </p:txBody>
      </p:sp>
      <p:sp>
        <p:nvSpPr>
          <p:cNvPr id="14360" name="Text Box 9"/>
          <p:cNvSpPr txBox="1">
            <a:spLocks noChangeArrowheads="1"/>
          </p:cNvSpPr>
          <p:nvPr/>
        </p:nvSpPr>
        <p:spPr bwMode="auto">
          <a:xfrm>
            <a:off x="827088" y="5445125"/>
            <a:ext cx="741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zh-CN" sz="2800" b="1"/>
              <a:t>Global Standards Collaboration (GSC)  GSC-15</a:t>
            </a:r>
            <a:endParaRPr kumimoji="0"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3600" b="1" smtClean="0">
                <a:solidFill>
                  <a:schemeClr val="tx1"/>
                </a:solidFill>
              </a:rPr>
              <a:t>Alignment with ITU-T patent </a:t>
            </a:r>
            <a:br>
              <a:rPr lang="en-US" altLang="ja-JP" sz="3600" b="1" smtClean="0">
                <a:solidFill>
                  <a:schemeClr val="tx1"/>
                </a:solidFill>
              </a:rPr>
            </a:br>
            <a:r>
              <a:rPr lang="en-US" altLang="ja-JP" sz="3600" b="1" smtClean="0">
                <a:solidFill>
                  <a:schemeClr val="tx1"/>
                </a:solidFill>
              </a:rPr>
              <a:t>guidelines (1/2)</a:t>
            </a:r>
            <a:endParaRPr lang="en-US" altLang="zh-CN" sz="3600" b="1" smtClean="0">
              <a:solidFill>
                <a:schemeClr val="tx1"/>
              </a:solidFill>
            </a:endParaRPr>
          </a:p>
        </p:txBody>
      </p:sp>
      <p:sp>
        <p:nvSpPr>
          <p:cNvPr id="24578" name="灯片编号占位符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9BE3542-5EAC-454C-A705-849D282C0130}" type="slidenum">
              <a:rPr kumimoji="0" lang="en-US" altLang="zh-CN" sz="1400"/>
              <a:pPr algn="r"/>
              <a:t>10</a:t>
            </a:fld>
            <a:endParaRPr kumimoji="0" lang="en-US" altLang="zh-CN" sz="140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68313" y="2060575"/>
            <a:ext cx="8137525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3200"/>
              <a:t>Discussions on enhancements to TTC IPR guidelines to incorporate recent enhancements made in ITU-T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kumimoji="0" lang="en-US" altLang="ja-JP" sz="3200"/>
              <a:t>Patent statements could be submitted with different options per patent claim 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kumimoji="0" lang="en-US" altLang="ja-JP" sz="3200"/>
              <a:t>TTC has completed draft enhancements and is waiting for the formal decision in ITU-T/ITU-R/ISO/IEC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灯片编号占位符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430267D-428A-40A7-97C9-D6A540A142A4}" type="slidenum">
              <a:rPr kumimoji="0" lang="en-US" altLang="zh-CN" sz="1400"/>
              <a:pPr algn="r"/>
              <a:t>11</a:t>
            </a:fld>
            <a:endParaRPr kumimoji="0" lang="en-US" altLang="zh-CN" sz="1400"/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611188" y="1773238"/>
            <a:ext cx="8208962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800"/>
              <a:t>Different interpretations when no patent information (</a:t>
            </a:r>
            <a:r>
              <a:rPr kumimoji="0" lang="en-US" altLang="ja-JP" sz="2800">
                <a:solidFill>
                  <a:srgbClr val="FF0000"/>
                </a:solidFill>
              </a:rPr>
              <a:t>which is desired but not required</a:t>
            </a:r>
            <a:r>
              <a:rPr kumimoji="0" lang="en-US" altLang="ja-JP" sz="2800"/>
              <a:t>) submitted associated with the ITU-T/ITU-R/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kumimoji="0" lang="en-US" altLang="ja-JP" sz="2800"/>
              <a:t>   ISO/IEC common patent statement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kumimoji="0" lang="en-US" altLang="ja-JP" sz="2800">
                <a:solidFill>
                  <a:srgbClr val="FF0000"/>
                </a:solidFill>
              </a:rPr>
              <a:t>All essential patents</a:t>
            </a:r>
            <a:r>
              <a:rPr kumimoji="0" lang="en-US" altLang="ja-JP" sz="2800"/>
              <a:t> owned by the patent holder for the Rec. will be negotiated based on RAND, etc.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kumimoji="0" lang="en-US" altLang="ja-JP" sz="2800"/>
              <a:t>Apart from </a:t>
            </a:r>
            <a:r>
              <a:rPr kumimoji="0" lang="en-US" altLang="ja-JP" sz="2800">
                <a:solidFill>
                  <a:srgbClr val="FF0000"/>
                </a:solidFill>
              </a:rPr>
              <a:t>one or more essential patents </a:t>
            </a:r>
            <a:r>
              <a:rPr kumimoji="0" lang="en-US" altLang="ja-JP" sz="2800"/>
              <a:t>to be negotiated based on RAND, etc., patent holder reserves the right to differently declare in subsequent statements regarding  other patents in the future.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endParaRPr kumimoji="0" lang="en-US" altLang="ja-JP" sz="2800"/>
          </a:p>
        </p:txBody>
      </p:sp>
      <p:sp>
        <p:nvSpPr>
          <p:cNvPr id="25603" name="标题 1"/>
          <p:cNvSpPr>
            <a:spLocks/>
          </p:cNvSpPr>
          <p:nvPr/>
        </p:nvSpPr>
        <p:spPr bwMode="auto">
          <a:xfrm>
            <a:off x="0" y="333375"/>
            <a:ext cx="896461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ja-JP" sz="3600" b="1"/>
              <a:t>Alignment with ITU-T patent </a:t>
            </a:r>
            <a:br>
              <a:rPr kumimoji="0" lang="en-US" altLang="ja-JP" sz="3600" b="1"/>
            </a:br>
            <a:r>
              <a:rPr kumimoji="0" lang="en-US" altLang="ja-JP" sz="3600" b="1"/>
              <a:t>guidelines (2/2)</a:t>
            </a:r>
            <a:endParaRPr kumimoji="0" lang="en-US" altLang="zh-CN" sz="36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3600" b="1" smtClean="0">
                <a:solidFill>
                  <a:schemeClr val="tx1"/>
                </a:solidFill>
              </a:rPr>
              <a:t>Further Study Items</a:t>
            </a:r>
            <a:endParaRPr lang="en-US" altLang="zh-CN" sz="3600" b="1" smtClean="0">
              <a:solidFill>
                <a:schemeClr val="tx1"/>
              </a:solidFill>
            </a:endParaRPr>
          </a:p>
        </p:txBody>
      </p:sp>
      <p:sp>
        <p:nvSpPr>
          <p:cNvPr id="26626" name="灯片编号占位符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4654A4F-D139-47C6-8A9A-73FEA0ECA700}" type="slidenum">
              <a:rPr kumimoji="0" lang="en-US" altLang="zh-CN" sz="1400"/>
              <a:pPr algn="r"/>
              <a:t>12</a:t>
            </a:fld>
            <a:endParaRPr kumimoji="0" lang="en-US" altLang="zh-CN" sz="140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23850" y="1341438"/>
            <a:ext cx="856932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3200"/>
              <a:t>Study on possible introduction of Software Copyright Guidelines and Trademark Guidelines.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3200"/>
              <a:t>Study on complex IPR cases and possible revisions to the Policy and the Operation Procedures.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3200"/>
              <a:t>Contribution to the study on Standardization and IP strategy.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3200"/>
              <a:t>Discuss and promote TTC members’ needs. 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kumimoji="0" lang="en-US" altLang="ja-JP" sz="3200"/>
              <a:t>License of Right, etc.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endParaRPr kumimoji="0" lang="en-US" altLang="ja-JP" sz="32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endParaRPr kumimoji="0" lang="en-US" altLang="ja-JP"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1"/>
          <p:cNvSpPr>
            <a:spLocks noGrp="1"/>
          </p:cNvSpPr>
          <p:nvPr>
            <p:ph type="title" idx="4294967295"/>
          </p:nvPr>
        </p:nvSpPr>
        <p:spPr>
          <a:xfrm>
            <a:off x="301625" y="557213"/>
            <a:ext cx="8540750" cy="1143000"/>
          </a:xfrm>
        </p:spPr>
        <p:txBody>
          <a:bodyPr/>
          <a:lstStyle/>
          <a:p>
            <a:r>
              <a:rPr lang="en-US" altLang="ja-JP" sz="3600" b="1" smtClean="0">
                <a:solidFill>
                  <a:schemeClr val="tx1"/>
                </a:solidFill>
              </a:rPr>
              <a:t>TTC’s IPR policy, guidelines, etc. are shown in the following website</a:t>
            </a:r>
            <a:endParaRPr lang="en-US" altLang="zh-CN" sz="3600" b="1" smtClean="0">
              <a:solidFill>
                <a:schemeClr val="tx1"/>
              </a:solidFill>
            </a:endParaRPr>
          </a:p>
        </p:txBody>
      </p:sp>
      <p:sp>
        <p:nvSpPr>
          <p:cNvPr id="27650" name="灯片编号占位符 3"/>
          <p:cNvSpPr txBox="1">
            <a:spLocks noGrp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D88C395-4411-4705-9187-B516D3EE3067}" type="slidenum">
              <a:rPr kumimoji="0" lang="en-US" altLang="zh-CN" sz="1400"/>
              <a:pPr algn="r"/>
              <a:t>13</a:t>
            </a:fld>
            <a:endParaRPr kumimoji="0" lang="en-US" altLang="zh-CN" sz="140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23850" y="2205038"/>
            <a:ext cx="86407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3000"/>
              <a:t>http://www.ttc.or.jp/e/intro/rules/ru6/index.html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484438" y="3789363"/>
            <a:ext cx="3790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3600" b="1">
                <a:ea typeface="ＭＳ ゴシック" pitchFamily="49" charset="-128"/>
              </a:rPr>
              <a:t>Thank you ! </a:t>
            </a:r>
          </a:p>
          <a:p>
            <a:pPr algn="ctr"/>
            <a:endParaRPr lang="en-US" altLang="ja-JP" sz="3600" b="1">
              <a:ea typeface="ＭＳ ゴシック" pitchFamily="49" charset="-128"/>
            </a:endParaRPr>
          </a:p>
          <a:p>
            <a:pPr algn="ctr"/>
            <a:r>
              <a:rPr lang="en-US" altLang="ja-JP" sz="3600" b="1">
                <a:ea typeface="ＭＳ ゴシック" pitchFamily="49" charset="-128"/>
              </a:rPr>
              <a:t>Yukio Hiramatsu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88913"/>
            <a:ext cx="8540750" cy="1143000"/>
          </a:xfrm>
        </p:spPr>
        <p:txBody>
          <a:bodyPr/>
          <a:lstStyle/>
          <a:p>
            <a:pPr eaLnBrk="1" hangingPunct="1"/>
            <a:r>
              <a:rPr lang="zh-CN" altLang="en-US" sz="3600" b="1" smtClean="0">
                <a:solidFill>
                  <a:schemeClr val="tx1"/>
                </a:solidFill>
              </a:rPr>
              <a:t>T</a:t>
            </a:r>
            <a:r>
              <a:rPr lang="en-US" altLang="ja-JP" sz="3600" b="1" smtClean="0">
                <a:solidFill>
                  <a:schemeClr val="tx1"/>
                </a:solidFill>
              </a:rPr>
              <a:t>TC Organization Chart</a:t>
            </a:r>
            <a:endParaRPr lang="zh-CN" altLang="zh-CN" sz="3600" b="1" smtClean="0">
              <a:solidFill>
                <a:schemeClr val="tx1"/>
              </a:solidFill>
            </a:endParaRPr>
          </a:p>
        </p:txBody>
      </p:sp>
      <p:sp>
        <p:nvSpPr>
          <p:cNvPr id="15362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/>
          <a:p>
            <a:fld id="{E4A44573-D8D3-4E76-B2A1-6F38FE513C43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endParaRPr kumimoji="0" lang="en-US" altLang="ja-JP" sz="32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endParaRPr kumimoji="0" lang="en-US" altLang="ja-JP" sz="32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endParaRPr kumimoji="0" lang="en-US" altLang="ja-JP" sz="2400" b="1"/>
          </a:p>
        </p:txBody>
      </p:sp>
      <p:cxnSp>
        <p:nvCxnSpPr>
          <p:cNvPr id="15364" name="AutoShape 39"/>
          <p:cNvCxnSpPr>
            <a:cxnSpLocks noChangeShapeType="1"/>
          </p:cNvCxnSpPr>
          <p:nvPr/>
        </p:nvCxnSpPr>
        <p:spPr bwMode="auto">
          <a:xfrm flipV="1">
            <a:off x="3446463" y="1911350"/>
            <a:ext cx="2857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3" name="直線コネクタ 62"/>
          <p:cNvCxnSpPr/>
          <p:nvPr/>
        </p:nvCxnSpPr>
        <p:spPr>
          <a:xfrm flipV="1">
            <a:off x="5446713" y="3284538"/>
            <a:ext cx="12144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760788" y="2481263"/>
            <a:ext cx="900112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67" name="Text Box 26"/>
          <p:cNvSpPr txBox="1">
            <a:spLocks noChangeArrowheads="1"/>
          </p:cNvSpPr>
          <p:nvPr/>
        </p:nvSpPr>
        <p:spPr bwMode="auto">
          <a:xfrm>
            <a:off x="6518275" y="3716338"/>
            <a:ext cx="12842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000" b="1">
                <a:solidFill>
                  <a:srgbClr val="FF0000"/>
                </a:solidFill>
                <a:ea typeface="ＭＳ Ｐゴシック" charset="-128"/>
              </a:rPr>
              <a:t>Advisory Groups</a:t>
            </a:r>
            <a:endParaRPr lang="en-US" altLang="ja-JP" sz="100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15368" name="Freeform 4"/>
          <p:cNvSpPr>
            <a:spLocks/>
          </p:cNvSpPr>
          <p:nvPr/>
        </p:nvSpPr>
        <p:spPr bwMode="auto">
          <a:xfrm>
            <a:off x="6470650" y="3429000"/>
            <a:ext cx="928688" cy="1690688"/>
          </a:xfrm>
          <a:custGeom>
            <a:avLst/>
            <a:gdLst>
              <a:gd name="T0" fmla="*/ 2147483647 w 192"/>
              <a:gd name="T1" fmla="*/ 0 h 456"/>
              <a:gd name="T2" fmla="*/ 0 w 192"/>
              <a:gd name="T3" fmla="*/ 0 h 456"/>
              <a:gd name="T4" fmla="*/ 0 w 192"/>
              <a:gd name="T5" fmla="*/ 2147483647 h 456"/>
              <a:gd name="T6" fmla="*/ 2147483647 w 192"/>
              <a:gd name="T7" fmla="*/ 2147483647 h 456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456"/>
              <a:gd name="T14" fmla="*/ 192 w 192"/>
              <a:gd name="T15" fmla="*/ 456 h 4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456">
                <a:moveTo>
                  <a:pt x="192" y="0"/>
                </a:moveTo>
                <a:lnTo>
                  <a:pt x="0" y="0"/>
                </a:lnTo>
                <a:lnTo>
                  <a:pt x="0" y="456"/>
                </a:lnTo>
                <a:lnTo>
                  <a:pt x="102" y="45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69" name="Line 124"/>
          <p:cNvSpPr>
            <a:spLocks noChangeShapeType="1"/>
          </p:cNvSpPr>
          <p:nvPr/>
        </p:nvSpPr>
        <p:spPr bwMode="auto">
          <a:xfrm>
            <a:off x="676275" y="2970213"/>
            <a:ext cx="0" cy="180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cxnSp>
        <p:nvCxnSpPr>
          <p:cNvPr id="15370" name="直線コネクタ 66"/>
          <p:cNvCxnSpPr>
            <a:cxnSpLocks noChangeShapeType="1"/>
          </p:cNvCxnSpPr>
          <p:nvPr/>
        </p:nvCxnSpPr>
        <p:spPr bwMode="auto">
          <a:xfrm>
            <a:off x="776288" y="5037138"/>
            <a:ext cx="1428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5371" name="Line 122"/>
          <p:cNvSpPr>
            <a:spLocks noChangeShapeType="1"/>
          </p:cNvSpPr>
          <p:nvPr/>
        </p:nvSpPr>
        <p:spPr bwMode="auto">
          <a:xfrm>
            <a:off x="676275" y="34877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2" name="Line 93"/>
          <p:cNvSpPr>
            <a:spLocks noChangeShapeType="1"/>
          </p:cNvSpPr>
          <p:nvPr/>
        </p:nvSpPr>
        <p:spPr bwMode="auto">
          <a:xfrm>
            <a:off x="4660900" y="1554163"/>
            <a:ext cx="6350" cy="263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3" name="Rectangle 30"/>
          <p:cNvSpPr>
            <a:spLocks noChangeArrowheads="1"/>
          </p:cNvSpPr>
          <p:nvPr/>
        </p:nvSpPr>
        <p:spPr bwMode="auto">
          <a:xfrm>
            <a:off x="2732088" y="4054475"/>
            <a:ext cx="3652837" cy="2097088"/>
          </a:xfrm>
          <a:prstGeom prst="rect">
            <a:avLst/>
          </a:prstGeom>
          <a:solidFill>
            <a:srgbClr val="FFFFCC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>
              <a:ea typeface="ＭＳ Ｐゴシック" charset="-128"/>
            </a:endParaRPr>
          </a:p>
        </p:txBody>
      </p:sp>
      <p:sp>
        <p:nvSpPr>
          <p:cNvPr id="15374" name="Line 73"/>
          <p:cNvSpPr>
            <a:spLocks noChangeShapeType="1"/>
          </p:cNvSpPr>
          <p:nvPr/>
        </p:nvSpPr>
        <p:spPr bwMode="auto">
          <a:xfrm>
            <a:off x="1660525" y="2840038"/>
            <a:ext cx="3000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5" name="Freeform 13"/>
          <p:cNvSpPr>
            <a:spLocks/>
          </p:cNvSpPr>
          <p:nvPr/>
        </p:nvSpPr>
        <p:spPr bwMode="auto">
          <a:xfrm rot="5400000">
            <a:off x="5339557" y="1875631"/>
            <a:ext cx="571500" cy="928687"/>
          </a:xfrm>
          <a:custGeom>
            <a:avLst/>
            <a:gdLst>
              <a:gd name="T0" fmla="*/ 0 w 480"/>
              <a:gd name="T1" fmla="*/ 2147483647 h 288"/>
              <a:gd name="T2" fmla="*/ 0 w 480"/>
              <a:gd name="T3" fmla="*/ 0 h 288"/>
              <a:gd name="T4" fmla="*/ 2147483647 w 480"/>
              <a:gd name="T5" fmla="*/ 0 h 288"/>
              <a:gd name="T6" fmla="*/ 0 60000 65536"/>
              <a:gd name="T7" fmla="*/ 0 60000 65536"/>
              <a:gd name="T8" fmla="*/ 0 60000 65536"/>
              <a:gd name="T9" fmla="*/ 0 w 480"/>
              <a:gd name="T10" fmla="*/ 0 h 288"/>
              <a:gd name="T11" fmla="*/ 480 w 48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288">
                <a:moveTo>
                  <a:pt x="0" y="288"/>
                </a:moveTo>
                <a:lnTo>
                  <a:pt x="0" y="0"/>
                </a:lnTo>
                <a:lnTo>
                  <a:pt x="4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endParaRPr lang="ja-JP" altLang="en-US"/>
          </a:p>
        </p:txBody>
      </p:sp>
      <p:sp>
        <p:nvSpPr>
          <p:cNvPr id="72" name="Rectangle 15"/>
          <p:cNvSpPr>
            <a:spLocks noChangeArrowheads="1"/>
          </p:cNvSpPr>
          <p:nvPr/>
        </p:nvSpPr>
        <p:spPr bwMode="auto">
          <a:xfrm>
            <a:off x="4017958" y="1768257"/>
            <a:ext cx="1357322" cy="428044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100" b="1" dirty="0">
                <a:solidFill>
                  <a:schemeClr val="bg1"/>
                </a:solidFill>
                <a:ea typeface="MS PGothic" pitchFamily="34" charset="-128"/>
              </a:rPr>
              <a:t>Board of Directors</a:t>
            </a:r>
          </a:p>
        </p:txBody>
      </p:sp>
      <p:sp>
        <p:nvSpPr>
          <p:cNvPr id="73" name="Rectangle 17"/>
          <p:cNvSpPr>
            <a:spLocks noChangeArrowheads="1"/>
          </p:cNvSpPr>
          <p:nvPr/>
        </p:nvSpPr>
        <p:spPr bwMode="auto">
          <a:xfrm>
            <a:off x="2160570" y="1696819"/>
            <a:ext cx="1428760" cy="42741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100" b="1" dirty="0">
                <a:solidFill>
                  <a:schemeClr val="bg1"/>
                </a:solidFill>
                <a:ea typeface="MS PGothic" pitchFamily="34" charset="-128"/>
              </a:rPr>
              <a:t>Councilor’s Meeting</a:t>
            </a:r>
          </a:p>
        </p:txBody>
      </p:sp>
      <p:sp>
        <p:nvSpPr>
          <p:cNvPr id="75" name="Rectangle 19"/>
          <p:cNvSpPr>
            <a:spLocks noChangeArrowheads="1"/>
          </p:cNvSpPr>
          <p:nvPr/>
        </p:nvSpPr>
        <p:spPr bwMode="auto">
          <a:xfrm>
            <a:off x="3732206" y="3054141"/>
            <a:ext cx="1785950" cy="46693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08000" tIns="108000" rIns="108000" bIns="108000" anchor="ctr"/>
          <a:lstStyle/>
          <a:p>
            <a:pPr algn="ctr">
              <a:lnSpc>
                <a:spcPct val="80000"/>
              </a:lnSpc>
              <a:defRPr/>
            </a:pPr>
            <a:endParaRPr lang="en-US" altLang="ja-JP" sz="1000" b="1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6" name="Rectangle 20"/>
          <p:cNvSpPr>
            <a:spLocks noChangeArrowheads="1"/>
          </p:cNvSpPr>
          <p:nvPr/>
        </p:nvSpPr>
        <p:spPr bwMode="auto">
          <a:xfrm>
            <a:off x="6589726" y="3140968"/>
            <a:ext cx="1357322" cy="42862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20000"/>
              </a:lnSpc>
              <a:defRPr/>
            </a:pPr>
            <a:r>
              <a:rPr lang="en-US" altLang="ja-JP" sz="1000" b="1">
                <a:solidFill>
                  <a:schemeClr val="bg1"/>
                </a:solidFill>
                <a:ea typeface="ＭＳ Ｐゴシック" charset="-128"/>
              </a:rPr>
              <a:t>Strategy Committee</a:t>
            </a:r>
            <a:endParaRPr lang="en-US" altLang="ja-JP" sz="10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7" name="Rectangle 21"/>
          <p:cNvSpPr>
            <a:spLocks noChangeArrowheads="1"/>
          </p:cNvSpPr>
          <p:nvPr/>
        </p:nvSpPr>
        <p:spPr bwMode="auto">
          <a:xfrm>
            <a:off x="5732470" y="2411199"/>
            <a:ext cx="1143008" cy="42862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20000"/>
              </a:lnSpc>
              <a:defRPr/>
            </a:pPr>
            <a:r>
              <a:rPr lang="en-US" altLang="ja-JP" sz="1100" b="1">
                <a:solidFill>
                  <a:schemeClr val="bg1"/>
                </a:solidFill>
                <a:ea typeface="ＭＳ Ｐゴシック" charset="-128"/>
              </a:rPr>
              <a:t>IPR Committee</a:t>
            </a:r>
            <a:endParaRPr lang="en-US" altLang="ja-JP" sz="11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80" name="Rectangle 29"/>
          <p:cNvSpPr>
            <a:spLocks noChangeArrowheads="1"/>
          </p:cNvSpPr>
          <p:nvPr/>
        </p:nvSpPr>
        <p:spPr bwMode="auto">
          <a:xfrm>
            <a:off x="6804025" y="4005263"/>
            <a:ext cx="1528763" cy="240188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6867386" y="4078138"/>
            <a:ext cx="1436852" cy="32250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100" b="1" dirty="0">
                <a:solidFill>
                  <a:schemeClr val="bg1"/>
                </a:solidFill>
                <a:ea typeface="MS PGothic" pitchFamily="34" charset="-128"/>
              </a:rPr>
              <a:t>Technology Research</a:t>
            </a:r>
          </a:p>
        </p:txBody>
      </p:sp>
      <p:sp>
        <p:nvSpPr>
          <p:cNvPr id="80" name="Rectangle 27"/>
          <p:cNvSpPr>
            <a:spLocks noChangeArrowheads="1"/>
          </p:cNvSpPr>
          <p:nvPr/>
        </p:nvSpPr>
        <p:spPr bwMode="auto">
          <a:xfrm>
            <a:off x="6875770" y="4465564"/>
            <a:ext cx="1407546" cy="322506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100" b="1" dirty="0">
                <a:solidFill>
                  <a:schemeClr val="bg1"/>
                </a:solidFill>
                <a:ea typeface="MS PGothic" pitchFamily="34" charset="-128"/>
              </a:rPr>
              <a:t>Global Collaboration</a:t>
            </a:r>
          </a:p>
        </p:txBody>
      </p:sp>
      <p:sp>
        <p:nvSpPr>
          <p:cNvPr id="81" name="Rectangle 28"/>
          <p:cNvSpPr>
            <a:spLocks noChangeArrowheads="1"/>
          </p:cNvSpPr>
          <p:nvPr/>
        </p:nvSpPr>
        <p:spPr bwMode="auto">
          <a:xfrm>
            <a:off x="6890440" y="4852988"/>
            <a:ext cx="1392876" cy="322509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800" b="1" dirty="0">
                <a:solidFill>
                  <a:schemeClr val="bg1"/>
                </a:solidFill>
                <a:ea typeface="MS PGothic" pitchFamily="34" charset="-128"/>
              </a:rPr>
              <a:t>NGN and </a:t>
            </a:r>
            <a:r>
              <a:rPr lang="en-US" sz="800" b="1" dirty="0" err="1">
                <a:solidFill>
                  <a:schemeClr val="bg1"/>
                </a:solidFill>
                <a:ea typeface="MS PGothic" pitchFamily="34" charset="-128"/>
              </a:rPr>
              <a:t>Syourai</a:t>
            </a:r>
            <a:r>
              <a:rPr lang="en-US" sz="800" b="1" dirty="0">
                <a:solidFill>
                  <a:schemeClr val="bg1"/>
                </a:solidFill>
                <a:ea typeface="MS PGothic" pitchFamily="34" charset="-128"/>
              </a:rPr>
              <a:t> Network</a:t>
            </a:r>
            <a:endParaRPr lang="en-US" altLang="ja-JP" sz="8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2791640" y="5338583"/>
            <a:ext cx="1157161" cy="322508"/>
          </a:xfrm>
          <a:prstGeom prst="rect">
            <a:avLst/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800" b="1" dirty="0">
                <a:solidFill>
                  <a:schemeClr val="bg1"/>
                </a:solidFill>
                <a:ea typeface="MS PGothic" pitchFamily="34" charset="-128"/>
              </a:rPr>
              <a:t>Next-generation</a:t>
            </a:r>
          </a:p>
          <a:p>
            <a:pPr algn="ctr">
              <a:defRPr/>
            </a:pPr>
            <a:r>
              <a:rPr lang="en-US" altLang="ja-JP" sz="800" b="1" dirty="0">
                <a:solidFill>
                  <a:schemeClr val="bg1"/>
                </a:solidFill>
                <a:ea typeface="MS PGothic" pitchFamily="34" charset="-128"/>
              </a:rPr>
              <a:t>Home Network System</a:t>
            </a:r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2791640" y="4932251"/>
            <a:ext cx="1128195" cy="349861"/>
          </a:xfrm>
          <a:prstGeom prst="rect">
            <a:avLst/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900" b="1">
                <a:solidFill>
                  <a:schemeClr val="bg1"/>
                </a:solidFill>
                <a:ea typeface="MS PGothic" pitchFamily="50" charset="-128"/>
              </a:rPr>
              <a:t>ICT and </a:t>
            </a:r>
          </a:p>
          <a:p>
            <a:pPr algn="ctr">
              <a:defRPr/>
            </a:pPr>
            <a:r>
              <a:rPr lang="en-US" altLang="ja-JP" sz="900" b="1">
                <a:solidFill>
                  <a:schemeClr val="bg1"/>
                </a:solidFill>
                <a:ea typeface="MS PGothic" pitchFamily="50" charset="-128"/>
              </a:rPr>
              <a:t>Climate Change</a:t>
            </a:r>
          </a:p>
        </p:txBody>
      </p:sp>
      <p:sp>
        <p:nvSpPr>
          <p:cNvPr id="85" name="Rectangle 9"/>
          <p:cNvSpPr>
            <a:spLocks noChangeArrowheads="1"/>
          </p:cNvSpPr>
          <p:nvPr/>
        </p:nvSpPr>
        <p:spPr bwMode="auto">
          <a:xfrm>
            <a:off x="5189295" y="4557435"/>
            <a:ext cx="1138564" cy="322508"/>
          </a:xfrm>
          <a:prstGeom prst="rect">
            <a:avLst/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100" b="1" dirty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IPTV</a:t>
            </a:r>
          </a:p>
        </p:txBody>
      </p:sp>
      <p:sp>
        <p:nvSpPr>
          <p:cNvPr id="86" name="Rectangle 10"/>
          <p:cNvSpPr>
            <a:spLocks noChangeArrowheads="1"/>
          </p:cNvSpPr>
          <p:nvPr/>
        </p:nvSpPr>
        <p:spPr bwMode="auto">
          <a:xfrm>
            <a:off x="3979562" y="4145163"/>
            <a:ext cx="1134492" cy="322508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000" b="1" dirty="0">
                <a:solidFill>
                  <a:schemeClr val="bg1"/>
                </a:solidFill>
                <a:ea typeface="MS PGothic" pitchFamily="34" charset="-128"/>
              </a:rPr>
              <a:t>Signaling</a:t>
            </a:r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3988994" y="4939355"/>
            <a:ext cx="1141244" cy="367973"/>
          </a:xfrm>
          <a:prstGeom prst="rect">
            <a:avLst/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000" b="1" dirty="0">
                <a:solidFill>
                  <a:schemeClr val="bg1"/>
                </a:solidFill>
                <a:ea typeface="MS PGothic" pitchFamily="34" charset="-128"/>
              </a:rPr>
              <a:t>Media Coding</a:t>
            </a:r>
          </a:p>
        </p:txBody>
      </p:sp>
      <p:sp>
        <p:nvSpPr>
          <p:cNvPr id="88" name="Rectangle 31"/>
          <p:cNvSpPr>
            <a:spLocks noChangeArrowheads="1"/>
          </p:cNvSpPr>
          <p:nvPr/>
        </p:nvSpPr>
        <p:spPr bwMode="auto">
          <a:xfrm>
            <a:off x="2807824" y="4537287"/>
            <a:ext cx="1102580" cy="322508"/>
          </a:xfrm>
          <a:prstGeom prst="rect">
            <a:avLst/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100" b="1">
                <a:solidFill>
                  <a:schemeClr val="bg1"/>
                </a:solidFill>
                <a:ea typeface="MS PGothic" pitchFamily="50" charset="-128"/>
              </a:rPr>
              <a:t>DSL</a:t>
            </a:r>
          </a:p>
        </p:txBody>
      </p:sp>
      <p:sp>
        <p:nvSpPr>
          <p:cNvPr id="89" name="Rectangle 32"/>
          <p:cNvSpPr>
            <a:spLocks noChangeArrowheads="1"/>
          </p:cNvSpPr>
          <p:nvPr/>
        </p:nvSpPr>
        <p:spPr bwMode="auto">
          <a:xfrm>
            <a:off x="2775456" y="4138060"/>
            <a:ext cx="1140187" cy="322507"/>
          </a:xfrm>
          <a:prstGeom prst="rect">
            <a:avLst/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900" b="1" dirty="0">
                <a:solidFill>
                  <a:schemeClr val="bg1"/>
                </a:solidFill>
                <a:ea typeface="MS PGothic" pitchFamily="34" charset="-128"/>
              </a:rPr>
              <a:t>NGN Architecture</a:t>
            </a:r>
          </a:p>
        </p:txBody>
      </p:sp>
      <p:sp>
        <p:nvSpPr>
          <p:cNvPr id="90" name="Rectangle 34"/>
          <p:cNvSpPr>
            <a:spLocks noChangeArrowheads="1"/>
          </p:cNvSpPr>
          <p:nvPr/>
        </p:nvSpPr>
        <p:spPr bwMode="auto">
          <a:xfrm>
            <a:off x="5184850" y="5349132"/>
            <a:ext cx="1126433" cy="322507"/>
          </a:xfrm>
          <a:prstGeom prst="rect">
            <a:avLst/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100" b="1" dirty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3GPP</a:t>
            </a:r>
          </a:p>
        </p:txBody>
      </p:sp>
      <p:sp>
        <p:nvSpPr>
          <p:cNvPr id="91" name="Rectangle 35"/>
          <p:cNvSpPr>
            <a:spLocks noChangeArrowheads="1"/>
          </p:cNvSpPr>
          <p:nvPr/>
        </p:nvSpPr>
        <p:spPr bwMode="auto">
          <a:xfrm>
            <a:off x="3992388" y="5362737"/>
            <a:ext cx="1121666" cy="322507"/>
          </a:xfrm>
          <a:prstGeom prst="rect">
            <a:avLst/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800" b="1" dirty="0">
                <a:solidFill>
                  <a:schemeClr val="bg1"/>
                </a:solidFill>
                <a:ea typeface="MS PGothic" pitchFamily="34" charset="-128"/>
              </a:rPr>
              <a:t>Mobile NW </a:t>
            </a:r>
          </a:p>
          <a:p>
            <a:pPr algn="ctr">
              <a:defRPr/>
            </a:pPr>
            <a:r>
              <a:rPr lang="en-US" altLang="ja-JP" sz="800" b="1" dirty="0">
                <a:solidFill>
                  <a:schemeClr val="bg1"/>
                </a:solidFill>
                <a:ea typeface="MS PGothic" pitchFamily="34" charset="-128"/>
              </a:rPr>
              <a:t>Management</a:t>
            </a:r>
          </a:p>
        </p:txBody>
      </p:sp>
      <p:sp>
        <p:nvSpPr>
          <p:cNvPr id="15428" name="Text Box 36"/>
          <p:cNvSpPr txBox="1">
            <a:spLocks noChangeArrowheads="1"/>
          </p:cNvSpPr>
          <p:nvPr/>
        </p:nvSpPr>
        <p:spPr bwMode="auto">
          <a:xfrm>
            <a:off x="2874963" y="3768725"/>
            <a:ext cx="1177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000" b="1">
                <a:solidFill>
                  <a:srgbClr val="FF3300"/>
                </a:solidFill>
                <a:ea typeface="ＭＳ Ｐゴシック" charset="-128"/>
              </a:rPr>
              <a:t>Working Groups</a:t>
            </a:r>
            <a:endParaRPr lang="en-US" altLang="ja-JP" sz="1000" b="1">
              <a:solidFill>
                <a:srgbClr val="DB0B69"/>
              </a:solidFill>
              <a:ea typeface="ＭＳ Ｐゴシック" charset="-128"/>
            </a:endParaRPr>
          </a:p>
        </p:txBody>
      </p:sp>
      <p:sp>
        <p:nvSpPr>
          <p:cNvPr id="94" name="Rectangle 65"/>
          <p:cNvSpPr>
            <a:spLocks noChangeArrowheads="1"/>
          </p:cNvSpPr>
          <p:nvPr/>
        </p:nvSpPr>
        <p:spPr bwMode="auto">
          <a:xfrm>
            <a:off x="3981658" y="4551494"/>
            <a:ext cx="1140488" cy="322509"/>
          </a:xfrm>
          <a:prstGeom prst="rect">
            <a:avLst/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000" b="1" dirty="0">
                <a:solidFill>
                  <a:schemeClr val="bg1"/>
                </a:solidFill>
                <a:ea typeface="MS PGothic" pitchFamily="34" charset="-128"/>
              </a:rPr>
              <a:t>NW Management</a:t>
            </a:r>
          </a:p>
        </p:txBody>
      </p:sp>
      <p:sp>
        <p:nvSpPr>
          <p:cNvPr id="95" name="Rectangle 68"/>
          <p:cNvSpPr>
            <a:spLocks noChangeArrowheads="1"/>
          </p:cNvSpPr>
          <p:nvPr/>
        </p:nvSpPr>
        <p:spPr bwMode="auto">
          <a:xfrm>
            <a:off x="5185103" y="4149877"/>
            <a:ext cx="1168422" cy="322507"/>
          </a:xfrm>
          <a:prstGeom prst="rect">
            <a:avLst/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800" b="1" dirty="0">
                <a:solidFill>
                  <a:schemeClr val="bg1"/>
                </a:solidFill>
                <a:ea typeface="MS PGothic" pitchFamily="34" charset="-128"/>
              </a:rPr>
              <a:t>NNI&amp;UNI Transmission</a:t>
            </a:r>
          </a:p>
        </p:txBody>
      </p:sp>
      <p:sp>
        <p:nvSpPr>
          <p:cNvPr id="96" name="Rectangle 99"/>
          <p:cNvSpPr>
            <a:spLocks noChangeArrowheads="1"/>
          </p:cNvSpPr>
          <p:nvPr/>
        </p:nvSpPr>
        <p:spPr bwMode="auto">
          <a:xfrm>
            <a:off x="6161098" y="1768257"/>
            <a:ext cx="1000132" cy="34985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100" b="1" dirty="0">
                <a:solidFill>
                  <a:schemeClr val="bg1"/>
                </a:solidFill>
                <a:ea typeface="MS PGothic" pitchFamily="34" charset="-128"/>
              </a:rPr>
              <a:t>Secretariat</a:t>
            </a:r>
          </a:p>
        </p:txBody>
      </p:sp>
      <p:sp>
        <p:nvSpPr>
          <p:cNvPr id="97" name="正方形/長方形 96"/>
          <p:cNvSpPr>
            <a:spLocks noChangeArrowheads="1"/>
          </p:cNvSpPr>
          <p:nvPr/>
        </p:nvSpPr>
        <p:spPr bwMode="auto">
          <a:xfrm>
            <a:off x="469846" y="2554075"/>
            <a:ext cx="1833600" cy="51572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algn="ctr">
            <a:noFill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ja-JP" altLang="ja-JP">
              <a:ea typeface="ＭＳ Ｐゴシック" charset="-128"/>
            </a:endParaRPr>
          </a:p>
        </p:txBody>
      </p:sp>
      <p:sp>
        <p:nvSpPr>
          <p:cNvPr id="98" name="正方形/長方形 97"/>
          <p:cNvSpPr>
            <a:spLocks noChangeArrowheads="1"/>
          </p:cNvSpPr>
          <p:nvPr/>
        </p:nvSpPr>
        <p:spPr bwMode="auto">
          <a:xfrm>
            <a:off x="867259" y="3293557"/>
            <a:ext cx="1721939" cy="46884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algn="ctr">
            <a:noFill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ja-JP" altLang="ja-JP">
              <a:ea typeface="ＭＳ Ｐゴシック" charset="-128"/>
            </a:endParaRPr>
          </a:p>
        </p:txBody>
      </p:sp>
      <p:sp>
        <p:nvSpPr>
          <p:cNvPr id="99" name="正方形/長方形 98"/>
          <p:cNvSpPr>
            <a:spLocks noChangeArrowheads="1"/>
          </p:cNvSpPr>
          <p:nvPr/>
        </p:nvSpPr>
        <p:spPr bwMode="auto">
          <a:xfrm>
            <a:off x="872499" y="4357178"/>
            <a:ext cx="1430947" cy="354279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algn="ctr">
            <a:noFill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ja-JP" altLang="ja-JP">
              <a:ea typeface="ＭＳ Ｐゴシック" charset="-128"/>
            </a:endParaRPr>
          </a:p>
        </p:txBody>
      </p:sp>
      <p:sp>
        <p:nvSpPr>
          <p:cNvPr id="100" name="正方形/長方形 99"/>
          <p:cNvSpPr>
            <a:spLocks noChangeArrowheads="1"/>
          </p:cNvSpPr>
          <p:nvPr/>
        </p:nvSpPr>
        <p:spPr bwMode="auto">
          <a:xfrm>
            <a:off x="877739" y="4854948"/>
            <a:ext cx="1425707" cy="38644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algn="ctr">
            <a:noFill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ja-JP" altLang="ja-JP">
              <a:ea typeface="ＭＳ Ｐゴシック" charset="-128"/>
            </a:endParaRPr>
          </a:p>
        </p:txBody>
      </p:sp>
      <p:sp>
        <p:nvSpPr>
          <p:cNvPr id="15450" name="テキスト ボックス 11"/>
          <p:cNvSpPr txBox="1">
            <a:spLocks noChangeArrowheads="1"/>
          </p:cNvSpPr>
          <p:nvPr/>
        </p:nvSpPr>
        <p:spPr bwMode="auto">
          <a:xfrm>
            <a:off x="446088" y="2665413"/>
            <a:ext cx="185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200" b="1">
                <a:ea typeface="ＭＳ Ｐゴシック" charset="-128"/>
                <a:cs typeface="Times New Roman" pitchFamily="18" charset="0"/>
              </a:rPr>
              <a:t>Promotion Committee</a:t>
            </a:r>
          </a:p>
        </p:txBody>
      </p:sp>
      <p:sp>
        <p:nvSpPr>
          <p:cNvPr id="15451" name="テキスト ボックス 39"/>
          <p:cNvSpPr txBox="1">
            <a:spLocks noChangeArrowheads="1"/>
          </p:cNvSpPr>
          <p:nvPr/>
        </p:nvSpPr>
        <p:spPr bwMode="auto">
          <a:xfrm>
            <a:off x="803275" y="4411663"/>
            <a:ext cx="1571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800" b="1">
                <a:ea typeface="ＭＳ Ｐゴシック" charset="-128"/>
                <a:cs typeface="Times New Roman" pitchFamily="18" charset="0"/>
              </a:rPr>
              <a:t>System Promotion Project</a:t>
            </a:r>
          </a:p>
        </p:txBody>
      </p:sp>
      <p:sp>
        <p:nvSpPr>
          <p:cNvPr id="15452" name="テキスト ボックス 40"/>
          <p:cNvSpPr txBox="1">
            <a:spLocks noChangeArrowheads="1"/>
          </p:cNvSpPr>
          <p:nvPr/>
        </p:nvSpPr>
        <p:spPr bwMode="auto">
          <a:xfrm>
            <a:off x="785813" y="4940300"/>
            <a:ext cx="15890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800" b="1">
                <a:ea typeface="ＭＳ Ｐゴシック" charset="-128"/>
                <a:cs typeface="Times New Roman" pitchFamily="18" charset="0"/>
              </a:rPr>
              <a:t>Solution Promotion Project</a:t>
            </a:r>
          </a:p>
        </p:txBody>
      </p:sp>
      <p:sp>
        <p:nvSpPr>
          <p:cNvPr id="15453" name="テキスト ボックス 89"/>
          <p:cNvSpPr txBox="1">
            <a:spLocks noChangeArrowheads="1"/>
          </p:cNvSpPr>
          <p:nvPr/>
        </p:nvSpPr>
        <p:spPr bwMode="auto">
          <a:xfrm>
            <a:off x="841375" y="4062413"/>
            <a:ext cx="936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000" b="1">
                <a:solidFill>
                  <a:srgbClr val="FF0000"/>
                </a:solidFill>
                <a:ea typeface="ＭＳ Ｐゴシック" charset="-128"/>
                <a:cs typeface="Times New Roman" pitchFamily="18" charset="0"/>
              </a:rPr>
              <a:t>Projects</a:t>
            </a:r>
          </a:p>
        </p:txBody>
      </p:sp>
      <p:sp>
        <p:nvSpPr>
          <p:cNvPr id="15454" name="テキスト ボックス 28"/>
          <p:cNvSpPr txBox="1">
            <a:spLocks noChangeArrowheads="1"/>
          </p:cNvSpPr>
          <p:nvPr/>
        </p:nvSpPr>
        <p:spPr bwMode="auto">
          <a:xfrm>
            <a:off x="666750" y="3362325"/>
            <a:ext cx="2000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200" b="1">
                <a:ea typeface="ＭＳ Ｐゴシック" charset="-128"/>
              </a:rPr>
              <a:t>　</a:t>
            </a:r>
            <a:r>
              <a:rPr lang="en-US" altLang="ja-JP" sz="1100" b="1">
                <a:ea typeface="ＭＳ Ｐゴシック" charset="-128"/>
                <a:cs typeface="Times New Roman" pitchFamily="18" charset="0"/>
              </a:rPr>
              <a:t>Management Committee</a:t>
            </a:r>
          </a:p>
        </p:txBody>
      </p:sp>
      <p:sp>
        <p:nvSpPr>
          <p:cNvPr id="15455" name="Line 125"/>
          <p:cNvSpPr>
            <a:spLocks noChangeShapeType="1"/>
          </p:cNvSpPr>
          <p:nvPr/>
        </p:nvSpPr>
        <p:spPr bwMode="auto">
          <a:xfrm>
            <a:off x="676275" y="4776788"/>
            <a:ext cx="1047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56" name="Line 127"/>
          <p:cNvSpPr>
            <a:spLocks noChangeShapeType="1"/>
          </p:cNvSpPr>
          <p:nvPr/>
        </p:nvSpPr>
        <p:spPr bwMode="auto">
          <a:xfrm>
            <a:off x="781050" y="4518025"/>
            <a:ext cx="0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57" name="Line 128"/>
          <p:cNvSpPr>
            <a:spLocks noChangeShapeType="1"/>
          </p:cNvSpPr>
          <p:nvPr/>
        </p:nvSpPr>
        <p:spPr bwMode="auto">
          <a:xfrm>
            <a:off x="781050" y="4518025"/>
            <a:ext cx="9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9" name="Rectangle 25"/>
          <p:cNvSpPr>
            <a:spLocks noChangeArrowheads="1"/>
          </p:cNvSpPr>
          <p:nvPr/>
        </p:nvSpPr>
        <p:spPr bwMode="auto">
          <a:xfrm>
            <a:off x="6876256" y="5240415"/>
            <a:ext cx="1392876" cy="322506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000" b="1">
                <a:solidFill>
                  <a:schemeClr val="bg1"/>
                </a:solidFill>
                <a:ea typeface="ＭＳ Ｐゴシック" charset="-128"/>
              </a:rPr>
              <a:t>Network Middleware</a:t>
            </a:r>
            <a:endParaRPr lang="en-US" altLang="ja-JP" sz="1400" b="1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0" name="Rectangle 5"/>
          <p:cNvSpPr>
            <a:spLocks noChangeArrowheads="1"/>
          </p:cNvSpPr>
          <p:nvPr/>
        </p:nvSpPr>
        <p:spPr bwMode="auto">
          <a:xfrm>
            <a:off x="2783548" y="5754860"/>
            <a:ext cx="1142574" cy="322507"/>
          </a:xfrm>
          <a:prstGeom prst="rect">
            <a:avLst/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100" b="1" dirty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3GPP2</a:t>
            </a:r>
          </a:p>
        </p:txBody>
      </p:sp>
      <p:sp>
        <p:nvSpPr>
          <p:cNvPr id="111" name="Rectangle 14"/>
          <p:cNvSpPr>
            <a:spLocks noChangeArrowheads="1"/>
          </p:cNvSpPr>
          <p:nvPr/>
        </p:nvSpPr>
        <p:spPr bwMode="auto">
          <a:xfrm>
            <a:off x="3946520" y="1196752"/>
            <a:ext cx="1500198" cy="393376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100" b="1" dirty="0">
                <a:solidFill>
                  <a:schemeClr val="bg1"/>
                </a:solidFill>
                <a:ea typeface="MS PGothic" pitchFamily="34" charset="-128"/>
              </a:rPr>
              <a:t>General Assembly</a:t>
            </a:r>
          </a:p>
        </p:txBody>
      </p:sp>
      <p:sp>
        <p:nvSpPr>
          <p:cNvPr id="112" name="Rectangle 18"/>
          <p:cNvSpPr>
            <a:spLocks noChangeArrowheads="1"/>
          </p:cNvSpPr>
          <p:nvPr/>
        </p:nvSpPr>
        <p:spPr bwMode="auto">
          <a:xfrm>
            <a:off x="2660636" y="2268322"/>
            <a:ext cx="1357322" cy="42622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100" b="1" dirty="0">
                <a:solidFill>
                  <a:schemeClr val="bg1"/>
                </a:solidFill>
                <a:ea typeface="MS PGothic" pitchFamily="34" charset="-128"/>
              </a:rPr>
              <a:t>Award Committee</a:t>
            </a:r>
          </a:p>
        </p:txBody>
      </p:sp>
      <p:sp>
        <p:nvSpPr>
          <p:cNvPr id="15470" name="テキスト ボックス 63"/>
          <p:cNvSpPr txBox="1">
            <a:spLocks noChangeArrowheads="1"/>
          </p:cNvSpPr>
          <p:nvPr/>
        </p:nvSpPr>
        <p:spPr bwMode="auto">
          <a:xfrm>
            <a:off x="3803650" y="3132138"/>
            <a:ext cx="168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200" b="1">
                <a:solidFill>
                  <a:schemeClr val="bg1"/>
                </a:solidFill>
                <a:ea typeface="ＭＳ Ｐゴシック" charset="-128"/>
              </a:rPr>
              <a:t> Technical Assembly</a:t>
            </a:r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5176759" y="4942000"/>
            <a:ext cx="1151100" cy="357190"/>
          </a:xfrm>
          <a:prstGeom prst="rect">
            <a:avLst/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800" b="1" dirty="0">
                <a:solidFill>
                  <a:schemeClr val="bg1"/>
                </a:solidFill>
                <a:ea typeface="MS PGothic" pitchFamily="34" charset="-128"/>
              </a:rPr>
              <a:t>Next-generation</a:t>
            </a:r>
          </a:p>
          <a:p>
            <a:pPr algn="ctr">
              <a:defRPr/>
            </a:pPr>
            <a:r>
              <a:rPr lang="en-US" altLang="ja-JP" sz="800" b="1" dirty="0">
                <a:solidFill>
                  <a:schemeClr val="bg1"/>
                </a:solidFill>
                <a:ea typeface="MS PGothic" pitchFamily="34" charset="-128"/>
              </a:rPr>
              <a:t>Home Network System</a:t>
            </a:r>
          </a:p>
        </p:txBody>
      </p:sp>
      <p:sp>
        <p:nvSpPr>
          <p:cNvPr id="57" name="Rectangle 25"/>
          <p:cNvSpPr>
            <a:spLocks noChangeArrowheads="1"/>
          </p:cNvSpPr>
          <p:nvPr/>
        </p:nvSpPr>
        <p:spPr bwMode="auto">
          <a:xfrm>
            <a:off x="6876256" y="5627840"/>
            <a:ext cx="1392876" cy="322506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000" b="1">
                <a:solidFill>
                  <a:schemeClr val="bg1"/>
                </a:solidFill>
                <a:ea typeface="ＭＳ Ｐゴシック" charset="-128"/>
              </a:rPr>
              <a:t>Smart Grid</a:t>
            </a:r>
            <a:endParaRPr lang="en-US" altLang="ja-JP" sz="1400" b="1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6876256" y="6012762"/>
            <a:ext cx="1392876" cy="322506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altLang="ja-JP" sz="1000" b="1">
                <a:solidFill>
                  <a:schemeClr val="bg1"/>
                </a:solidFill>
                <a:ea typeface="ＭＳ Ｐゴシック" charset="-128"/>
              </a:rPr>
              <a:t>Interoperability</a:t>
            </a:r>
            <a:endParaRPr lang="en-US" altLang="ja-JP" sz="1400" b="1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b="1" smtClean="0">
                <a:solidFill>
                  <a:schemeClr val="tx1"/>
                </a:solidFill>
              </a:rPr>
              <a:t>TTC Document Structure</a:t>
            </a:r>
            <a:endParaRPr lang="en-US" altLang="zh-CN" sz="3600" b="1" smtClean="0">
              <a:solidFill>
                <a:schemeClr val="tx1"/>
              </a:solidFill>
            </a:endParaRPr>
          </a:p>
        </p:txBody>
      </p:sp>
      <p:sp>
        <p:nvSpPr>
          <p:cNvPr id="1741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/>
          <a:p>
            <a:fld id="{6C46EA7B-640E-41C2-BE4B-DF7076159A05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graphicFrame>
        <p:nvGraphicFramePr>
          <p:cNvPr id="32812" name="Group 44"/>
          <p:cNvGraphicFramePr>
            <a:graphicFrameLocks noGrp="1"/>
          </p:cNvGraphicFramePr>
          <p:nvPr/>
        </p:nvGraphicFramePr>
        <p:xfrm>
          <a:off x="468313" y="1773238"/>
          <a:ext cx="8351837" cy="3750946"/>
        </p:xfrm>
        <a:graphic>
          <a:graphicData uri="http://schemas.openxmlformats.org/drawingml/2006/table">
            <a:tbl>
              <a:tblPr/>
              <a:tblGrid>
                <a:gridCol w="1871662"/>
                <a:gridCol w="2736850"/>
                <a:gridCol w="374332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Category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Document type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Definition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223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Normative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Standard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Stable Technical Specification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Technical Specification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Provisional Technical Specification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Informative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Technical Report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Technical Information Document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Survey Report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Report of survey by committees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>
          <a:xfrm>
            <a:off x="301625" y="44450"/>
            <a:ext cx="8591550" cy="1103313"/>
          </a:xfrm>
        </p:spPr>
        <p:txBody>
          <a:bodyPr/>
          <a:lstStyle/>
          <a:p>
            <a:r>
              <a:rPr lang="en-US" altLang="ja-JP" sz="3600" b="1" smtClean="0">
                <a:solidFill>
                  <a:schemeClr val="tx1"/>
                </a:solidFill>
              </a:rPr>
              <a:t>History of study on IPR in TTC</a:t>
            </a:r>
            <a:endParaRPr lang="en-US" altLang="zh-CN" sz="3600" b="1" smtClean="0">
              <a:solidFill>
                <a:schemeClr val="tx1"/>
              </a:solidFill>
            </a:endParaRPr>
          </a:p>
        </p:txBody>
      </p:sp>
      <p:sp>
        <p:nvSpPr>
          <p:cNvPr id="1843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/>
          <a:p>
            <a:fld id="{32F6DFDB-EAAB-49FB-94A6-1E907AA653CC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graphicFrame>
        <p:nvGraphicFramePr>
          <p:cNvPr id="18492" name="Group 60"/>
          <p:cNvGraphicFramePr>
            <a:graphicFrameLocks noGrp="1"/>
          </p:cNvGraphicFramePr>
          <p:nvPr/>
        </p:nvGraphicFramePr>
        <p:xfrm>
          <a:off x="395288" y="981075"/>
          <a:ext cx="8496300" cy="5522976"/>
        </p:xfrm>
        <a:graphic>
          <a:graphicData uri="http://schemas.openxmlformats.org/drawingml/2006/table">
            <a:tbl>
              <a:tblPr/>
              <a:tblGrid>
                <a:gridCol w="874712"/>
                <a:gridCol w="1069975"/>
                <a:gridCol w="6551613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1988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June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Establishment of IPR Committee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1989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IPR Policy specified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ja-JP" altLang="ja-JP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B0905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 Operation Procedures specified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- DB for submitted Statements introduced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Alignment with New Document 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Major revisions to the procedures and texts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ja-JP" altLang="ja-JP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B0905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Oct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Alignment with new operational structure of TTC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Revised definition for reciprocity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Copyright Treatment specified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Revised IPR Policy and Operation Procedures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2007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Revised Operation Procedures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July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0905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Revised Provision of IPR Committee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b="1" smtClean="0">
                <a:solidFill>
                  <a:schemeClr val="tx1"/>
                </a:solidFill>
                <a:ea typeface="ＭＳ Ｐゴシック" charset="-128"/>
              </a:rPr>
              <a:t>External Activities of TTC </a:t>
            </a:r>
            <a:br>
              <a:rPr lang="en-US" altLang="ja-JP" sz="3600" b="1" smtClean="0">
                <a:solidFill>
                  <a:schemeClr val="tx1"/>
                </a:solidFill>
                <a:ea typeface="ＭＳ Ｐゴシック" charset="-128"/>
              </a:rPr>
            </a:br>
            <a:r>
              <a:rPr lang="en-US" altLang="ja-JP" sz="3600" b="1" smtClean="0">
                <a:solidFill>
                  <a:schemeClr val="tx1"/>
                </a:solidFill>
                <a:ea typeface="ＭＳ Ｐゴシック" charset="-128"/>
              </a:rPr>
              <a:t>on IPR since2004</a:t>
            </a:r>
          </a:p>
        </p:txBody>
      </p:sp>
      <p:sp>
        <p:nvSpPr>
          <p:cNvPr id="19458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/>
          <a:p>
            <a:fld id="{4110ADD9-254D-48AC-AD75-A80EB8840645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684213" y="1744663"/>
            <a:ext cx="830262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000" b="1"/>
              <a:t>November 2003 – July 2004:  Considered the revisions made to the ITU-T’s Declaration Form and confirmed alignment with TTC’s Form.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000" b="1"/>
              <a:t>May 2004:  Participated in </a:t>
            </a:r>
            <a:r>
              <a:rPr kumimoji="0" lang="en-US" altLang="ja-JP" sz="2000" b="1">
                <a:solidFill>
                  <a:srgbClr val="FF3300"/>
                </a:solidFill>
              </a:rPr>
              <a:t>GSC9 </a:t>
            </a:r>
            <a:r>
              <a:rPr kumimoji="0" lang="en-US" altLang="ja-JP" sz="2000" b="1"/>
              <a:t>held in Seoul.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000" b="1"/>
              <a:t>August-September 2005: Participated in </a:t>
            </a:r>
            <a:r>
              <a:rPr kumimoji="0" lang="en-US" altLang="ja-JP" sz="2000" b="1">
                <a:solidFill>
                  <a:srgbClr val="FF3300"/>
                </a:solidFill>
              </a:rPr>
              <a:t>GSC10</a:t>
            </a:r>
            <a:r>
              <a:rPr kumimoji="0" lang="en-US" altLang="ja-JP" sz="2000" b="1"/>
              <a:t> held in Sophia Antipolis.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000" b="1"/>
              <a:t>May-June 2006: Participated in </a:t>
            </a:r>
            <a:r>
              <a:rPr kumimoji="0" lang="en-US" altLang="ja-JP" sz="2000" b="1">
                <a:solidFill>
                  <a:srgbClr val="FF3300"/>
                </a:solidFill>
              </a:rPr>
              <a:t>GSC11 </a:t>
            </a:r>
            <a:r>
              <a:rPr kumimoji="0" lang="en-US" altLang="ja-JP" sz="2000" b="1"/>
              <a:t>held in Chicago.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000" b="1"/>
              <a:t>July 2007: Participated in </a:t>
            </a:r>
            <a:r>
              <a:rPr kumimoji="0" lang="en-US" altLang="ja-JP" sz="2000" b="1">
                <a:solidFill>
                  <a:srgbClr val="FF3300"/>
                </a:solidFill>
              </a:rPr>
              <a:t>GSC12</a:t>
            </a:r>
            <a:r>
              <a:rPr kumimoji="0" lang="en-US" altLang="ja-JP" sz="2000" b="1"/>
              <a:t> held in Kobe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000" b="1"/>
              <a:t>May 2008: Discussion with </a:t>
            </a:r>
            <a:r>
              <a:rPr kumimoji="0" lang="en-US" altLang="ja-JP" sz="2000" b="1">
                <a:solidFill>
                  <a:srgbClr val="FF3300"/>
                </a:solidFill>
              </a:rPr>
              <a:t>IEEE-SA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000" b="1"/>
              <a:t>July 2008: Participated in</a:t>
            </a:r>
            <a:r>
              <a:rPr kumimoji="0" lang="en-US" altLang="ja-JP" sz="2000" b="1">
                <a:solidFill>
                  <a:srgbClr val="FF3300"/>
                </a:solidFill>
              </a:rPr>
              <a:t> GSC13 </a:t>
            </a:r>
            <a:r>
              <a:rPr kumimoji="0" lang="en-US" altLang="ja-JP" sz="2000" b="1"/>
              <a:t>held in Boston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000" b="1"/>
              <a:t>July 2009: Participated in </a:t>
            </a:r>
            <a:r>
              <a:rPr kumimoji="0" lang="en-US" altLang="ja-JP" sz="2000" b="1">
                <a:solidFill>
                  <a:srgbClr val="FF0000"/>
                </a:solidFill>
              </a:rPr>
              <a:t>GSC14</a:t>
            </a:r>
            <a:r>
              <a:rPr kumimoji="0" lang="en-US" altLang="ja-JP" sz="2000" b="1"/>
              <a:t> held in Geneva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000" b="1"/>
              <a:t>December 2009: Discussion with Chair of </a:t>
            </a:r>
            <a:r>
              <a:rPr kumimoji="0" lang="en-US" altLang="ja-JP" sz="2000" b="1">
                <a:solidFill>
                  <a:srgbClr val="FF0000"/>
                </a:solidFill>
              </a:rPr>
              <a:t>ETSI IPR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b="1" smtClean="0">
                <a:solidFill>
                  <a:schemeClr val="tx1"/>
                </a:solidFill>
              </a:rPr>
              <a:t>Current status of TTC’s IPR handling</a:t>
            </a:r>
            <a:endParaRPr lang="en-US" altLang="zh-CN" sz="3600" b="1" smtClean="0">
              <a:solidFill>
                <a:schemeClr val="tx1"/>
              </a:solidFill>
            </a:endParaRPr>
          </a:p>
        </p:txBody>
      </p:sp>
      <p:sp>
        <p:nvSpPr>
          <p:cNvPr id="20482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/>
          <a:p>
            <a:fld id="{54419201-5E8F-4759-8B5F-BA2E014FAB13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400" b="1"/>
              <a:t>IPR as </a:t>
            </a:r>
            <a:r>
              <a:rPr kumimoji="0" lang="en-US" altLang="ja-JP" sz="2400" b="1">
                <a:solidFill>
                  <a:srgbClr val="FF3300"/>
                </a:solidFill>
              </a:rPr>
              <a:t>Industrial Property Right</a:t>
            </a:r>
            <a:r>
              <a:rPr kumimoji="0" lang="en-US" altLang="ja-JP" sz="2400" b="1"/>
              <a:t> is being handled.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400" b="1"/>
              <a:t>Trademark not handled.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400" b="1"/>
              <a:t>Only the copyright of TTC Standards and Specification considered, not other types of documents.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400" b="1">
                <a:solidFill>
                  <a:srgbClr val="FF3300"/>
                </a:solidFill>
              </a:rPr>
              <a:t>IPR Policy</a:t>
            </a:r>
            <a:r>
              <a:rPr kumimoji="0" lang="en-US" altLang="ja-JP" sz="2400" b="1"/>
              <a:t> specifies basic principles.  (TTC Board of Directors approves and publishes IPR Policy.)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400" b="1">
                <a:solidFill>
                  <a:srgbClr val="FF3300"/>
                </a:solidFill>
              </a:rPr>
              <a:t>Operation Procedures</a:t>
            </a:r>
            <a:r>
              <a:rPr kumimoji="0" lang="en-US" altLang="ja-JP" sz="2400" b="1"/>
              <a:t> specify detailed procedures regarding IPR Statements and their maintenance, including IPRs owned by non-members. (IPR Committee approves and publishes Operation Procedures.)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>
          <a:xfrm>
            <a:off x="301625" y="-17463"/>
            <a:ext cx="8540750" cy="1143001"/>
          </a:xfrm>
        </p:spPr>
        <p:txBody>
          <a:bodyPr/>
          <a:lstStyle/>
          <a:p>
            <a:r>
              <a:rPr lang="en-US" altLang="ja-JP" sz="3200" b="1" smtClean="0">
                <a:solidFill>
                  <a:schemeClr val="tx1"/>
                </a:solidFill>
              </a:rPr>
              <a:t>Current ITU-T Rules vs New TTC Rules</a:t>
            </a:r>
            <a:endParaRPr lang="en-US" altLang="zh-CN" sz="3200" b="1" smtClean="0">
              <a:solidFill>
                <a:schemeClr val="tx1"/>
              </a:solidFill>
            </a:endParaRPr>
          </a:p>
        </p:txBody>
      </p:sp>
      <p:sp>
        <p:nvSpPr>
          <p:cNvPr id="2150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/>
          <a:p>
            <a:fld id="{9CC49AA3-3F33-4343-8AAD-A1ABAE69A716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sp>
        <p:nvSpPr>
          <p:cNvPr id="21507" name="正方形/長方形 24"/>
          <p:cNvSpPr>
            <a:spLocks noChangeArrowheads="1"/>
          </p:cNvSpPr>
          <p:nvPr/>
        </p:nvSpPr>
        <p:spPr bwMode="auto">
          <a:xfrm>
            <a:off x="250825" y="4341813"/>
            <a:ext cx="8643938" cy="1000125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26263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508" name="正方形/長方形 23"/>
          <p:cNvSpPr>
            <a:spLocks noChangeArrowheads="1"/>
          </p:cNvSpPr>
          <p:nvPr/>
        </p:nvSpPr>
        <p:spPr bwMode="auto">
          <a:xfrm>
            <a:off x="250825" y="3413125"/>
            <a:ext cx="8643938" cy="928688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26263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0" name="正方形/長方形 29"/>
          <p:cNvSpPr>
            <a:spLocks noChangeArrowheads="1"/>
          </p:cNvSpPr>
          <p:nvPr/>
        </p:nvSpPr>
        <p:spPr bwMode="auto">
          <a:xfrm>
            <a:off x="1965325" y="3556000"/>
            <a:ext cx="3214688" cy="714375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1" name="正方形/長方形 30"/>
          <p:cNvSpPr>
            <a:spLocks noChangeArrowheads="1"/>
          </p:cNvSpPr>
          <p:nvPr/>
        </p:nvSpPr>
        <p:spPr bwMode="auto">
          <a:xfrm>
            <a:off x="5537200" y="3556000"/>
            <a:ext cx="3214688" cy="714375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2" name="正方形/長方形 31"/>
          <p:cNvSpPr>
            <a:spLocks noChangeArrowheads="1"/>
          </p:cNvSpPr>
          <p:nvPr/>
        </p:nvSpPr>
        <p:spPr bwMode="auto">
          <a:xfrm>
            <a:off x="5537200" y="4413250"/>
            <a:ext cx="3214688" cy="857250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3" name="正方形/長方形 32"/>
          <p:cNvSpPr>
            <a:spLocks noChangeArrowheads="1"/>
          </p:cNvSpPr>
          <p:nvPr/>
        </p:nvSpPr>
        <p:spPr bwMode="auto">
          <a:xfrm>
            <a:off x="1965325" y="4413250"/>
            <a:ext cx="3214688" cy="857250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513" name="正方形/長方形 25"/>
          <p:cNvSpPr>
            <a:spLocks noChangeArrowheads="1"/>
          </p:cNvSpPr>
          <p:nvPr/>
        </p:nvSpPr>
        <p:spPr bwMode="auto">
          <a:xfrm>
            <a:off x="250825" y="5341938"/>
            <a:ext cx="8643938" cy="1000125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26263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514" name="正方形/長方形 28"/>
          <p:cNvSpPr>
            <a:spLocks noChangeArrowheads="1"/>
          </p:cNvSpPr>
          <p:nvPr/>
        </p:nvSpPr>
        <p:spPr bwMode="auto">
          <a:xfrm>
            <a:off x="5537200" y="5373688"/>
            <a:ext cx="3211513" cy="935037"/>
          </a:xfrm>
          <a:prstGeom prst="rect">
            <a:avLst/>
          </a:prstGeom>
          <a:solidFill>
            <a:srgbClr val="CCFF99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515" name="正方形/長方形 27"/>
          <p:cNvSpPr>
            <a:spLocks noChangeArrowheads="1"/>
          </p:cNvSpPr>
          <p:nvPr/>
        </p:nvSpPr>
        <p:spPr bwMode="auto">
          <a:xfrm>
            <a:off x="1908175" y="5373688"/>
            <a:ext cx="3240088" cy="935037"/>
          </a:xfrm>
          <a:prstGeom prst="rect">
            <a:avLst/>
          </a:prstGeom>
          <a:solidFill>
            <a:srgbClr val="CCFF99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516" name="正方形/長方形 22"/>
          <p:cNvSpPr>
            <a:spLocks noChangeArrowheads="1"/>
          </p:cNvSpPr>
          <p:nvPr/>
        </p:nvSpPr>
        <p:spPr bwMode="auto">
          <a:xfrm>
            <a:off x="250825" y="1341438"/>
            <a:ext cx="8643938" cy="2143125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26263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517" name="正方形/長方形 21"/>
          <p:cNvSpPr>
            <a:spLocks noChangeArrowheads="1"/>
          </p:cNvSpPr>
          <p:nvPr/>
        </p:nvSpPr>
        <p:spPr bwMode="auto">
          <a:xfrm>
            <a:off x="5537200" y="1412875"/>
            <a:ext cx="3211513" cy="2016125"/>
          </a:xfrm>
          <a:prstGeom prst="rect">
            <a:avLst/>
          </a:prstGeom>
          <a:solidFill>
            <a:srgbClr val="CCFF99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518" name="正方形/長方形 20"/>
          <p:cNvSpPr>
            <a:spLocks noChangeArrowheads="1"/>
          </p:cNvSpPr>
          <p:nvPr/>
        </p:nvSpPr>
        <p:spPr bwMode="auto">
          <a:xfrm>
            <a:off x="1965325" y="1412875"/>
            <a:ext cx="3214688" cy="2000250"/>
          </a:xfrm>
          <a:prstGeom prst="rect">
            <a:avLst/>
          </a:prstGeom>
          <a:solidFill>
            <a:srgbClr val="CCFF99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519" name="Rectangle 64"/>
          <p:cNvSpPr>
            <a:spLocks noChangeArrowheads="1"/>
          </p:cNvSpPr>
          <p:nvPr/>
        </p:nvSpPr>
        <p:spPr bwMode="auto">
          <a:xfrm>
            <a:off x="2987675" y="908050"/>
            <a:ext cx="1368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1">
                <a:solidFill>
                  <a:srgbClr val="000099"/>
                </a:solidFill>
                <a:ea typeface="ＭＳ Ｐゴシック" charset="-128"/>
              </a:rPr>
              <a:t>ITU-T</a:t>
            </a:r>
          </a:p>
        </p:txBody>
      </p:sp>
      <p:sp>
        <p:nvSpPr>
          <p:cNvPr id="21520" name="Rectangle 65"/>
          <p:cNvSpPr>
            <a:spLocks noChangeArrowheads="1"/>
          </p:cNvSpPr>
          <p:nvPr/>
        </p:nvSpPr>
        <p:spPr bwMode="auto">
          <a:xfrm>
            <a:off x="6659563" y="908050"/>
            <a:ext cx="1079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1">
                <a:solidFill>
                  <a:srgbClr val="000099"/>
                </a:solidFill>
                <a:ea typeface="ＭＳ Ｐゴシック" charset="-128"/>
              </a:rPr>
              <a:t>TTC</a:t>
            </a:r>
          </a:p>
        </p:txBody>
      </p:sp>
      <p:sp>
        <p:nvSpPr>
          <p:cNvPr id="58452" name="Text Box 84"/>
          <p:cNvSpPr txBox="1">
            <a:spLocks noChangeArrowheads="1"/>
          </p:cNvSpPr>
          <p:nvPr/>
        </p:nvSpPr>
        <p:spPr bwMode="auto">
          <a:xfrm>
            <a:off x="2292350" y="1412875"/>
            <a:ext cx="26320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rgbClr val="0B0905"/>
                </a:solidFill>
                <a:latin typeface="+mn-lt"/>
                <a:ea typeface="MS PGothic" pitchFamily="50" charset="-128"/>
              </a:rPr>
              <a:t>Common Patent Policy </a:t>
            </a:r>
          </a:p>
        </p:txBody>
      </p:sp>
      <p:sp>
        <p:nvSpPr>
          <p:cNvPr id="58453" name="Text Box 85"/>
          <p:cNvSpPr txBox="1">
            <a:spLocks noChangeArrowheads="1"/>
          </p:cNvSpPr>
          <p:nvPr/>
        </p:nvSpPr>
        <p:spPr bwMode="auto">
          <a:xfrm>
            <a:off x="619125" y="2012950"/>
            <a:ext cx="917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rgbClr val="0B0905"/>
                </a:solidFill>
                <a:latin typeface="+mn-lt"/>
                <a:ea typeface="MS PGothic" pitchFamily="50" charset="-128"/>
              </a:rPr>
              <a:t>Patent</a:t>
            </a:r>
          </a:p>
        </p:txBody>
      </p:sp>
      <p:sp>
        <p:nvSpPr>
          <p:cNvPr id="58454" name="Text Box 86"/>
          <p:cNvSpPr txBox="1">
            <a:spLocks noChangeArrowheads="1"/>
          </p:cNvSpPr>
          <p:nvPr/>
        </p:nvSpPr>
        <p:spPr bwMode="auto">
          <a:xfrm>
            <a:off x="2239963" y="2413000"/>
            <a:ext cx="27368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rgbClr val="0B0905"/>
                </a:solidFill>
                <a:latin typeface="+mn-lt"/>
                <a:ea typeface="MS PGothic" pitchFamily="50" charset="-128"/>
              </a:rPr>
              <a:t>Common Patent Guidelines</a:t>
            </a:r>
          </a:p>
        </p:txBody>
      </p:sp>
      <p:sp>
        <p:nvSpPr>
          <p:cNvPr id="58455" name="Text Box 87"/>
          <p:cNvSpPr txBox="1">
            <a:spLocks noChangeArrowheads="1"/>
          </p:cNvSpPr>
          <p:nvPr/>
        </p:nvSpPr>
        <p:spPr bwMode="auto">
          <a:xfrm>
            <a:off x="441325" y="5649913"/>
            <a:ext cx="12715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rgbClr val="0B0905"/>
                </a:solidFill>
                <a:latin typeface="+mn-lt"/>
                <a:ea typeface="MS PGothic" pitchFamily="50" charset="-128"/>
              </a:rPr>
              <a:t>Copyright</a:t>
            </a:r>
          </a:p>
        </p:txBody>
      </p:sp>
      <p:sp>
        <p:nvSpPr>
          <p:cNvPr id="58456" name="Text Box 88"/>
          <p:cNvSpPr txBox="1">
            <a:spLocks noChangeArrowheads="1"/>
          </p:cNvSpPr>
          <p:nvPr/>
        </p:nvSpPr>
        <p:spPr bwMode="auto">
          <a:xfrm>
            <a:off x="322263" y="3562350"/>
            <a:ext cx="1512887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rgbClr val="0B0905"/>
                </a:solidFill>
                <a:latin typeface="+mn-lt"/>
                <a:ea typeface="MS PGothic" pitchFamily="50" charset="-128"/>
              </a:rPr>
              <a:t>Software Copyright</a:t>
            </a:r>
          </a:p>
        </p:txBody>
      </p:sp>
      <p:sp>
        <p:nvSpPr>
          <p:cNvPr id="58457" name="Text Box 89"/>
          <p:cNvSpPr txBox="1">
            <a:spLocks noChangeArrowheads="1"/>
          </p:cNvSpPr>
          <p:nvPr/>
        </p:nvSpPr>
        <p:spPr bwMode="auto">
          <a:xfrm>
            <a:off x="373063" y="4633913"/>
            <a:ext cx="14112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2000" dirty="0">
                <a:solidFill>
                  <a:srgbClr val="0B0905"/>
                </a:solidFill>
                <a:latin typeface="+mn-lt"/>
                <a:ea typeface="MS PGothic" pitchFamily="50" charset="-128"/>
              </a:rPr>
              <a:t>Trademark</a:t>
            </a:r>
          </a:p>
        </p:txBody>
      </p:sp>
      <p:sp>
        <p:nvSpPr>
          <p:cNvPr id="21527" name="Text Box 90"/>
          <p:cNvSpPr txBox="1">
            <a:spLocks noChangeArrowheads="1"/>
          </p:cNvSpPr>
          <p:nvPr/>
        </p:nvSpPr>
        <p:spPr bwMode="auto">
          <a:xfrm>
            <a:off x="1979613" y="3562350"/>
            <a:ext cx="32575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ja-JP" sz="2000">
                <a:solidFill>
                  <a:srgbClr val="0B0905"/>
                </a:solidFill>
                <a:ea typeface="ＭＳ Ｐゴシック" charset="-128"/>
              </a:rPr>
              <a:t>Software Copyright Guidelines</a:t>
            </a:r>
            <a:endParaRPr lang="en-US" altLang="ja-JP" sz="2000">
              <a:solidFill>
                <a:srgbClr val="0B0905"/>
              </a:solidFill>
              <a:ea typeface="ＭＳ Ｐゴシック" charset="-128"/>
            </a:endParaRPr>
          </a:p>
        </p:txBody>
      </p:sp>
      <p:sp>
        <p:nvSpPr>
          <p:cNvPr id="21528" name="Text Box 91"/>
          <p:cNvSpPr txBox="1">
            <a:spLocks noChangeArrowheads="1"/>
          </p:cNvSpPr>
          <p:nvPr/>
        </p:nvSpPr>
        <p:spPr bwMode="auto">
          <a:xfrm>
            <a:off x="2185988" y="5341938"/>
            <a:ext cx="2843212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ja-JP" sz="2000">
                <a:solidFill>
                  <a:srgbClr val="0B0905"/>
                </a:solidFill>
                <a:ea typeface="ＭＳ Ｐゴシック" charset="-128"/>
              </a:rPr>
              <a:t>Right to copy for standardization related purposes</a:t>
            </a:r>
            <a:endParaRPr lang="en-US" altLang="ja-JP" sz="2000">
              <a:solidFill>
                <a:srgbClr val="0B0905"/>
              </a:solidFill>
              <a:ea typeface="ＭＳ Ｐゴシック" charset="-128"/>
            </a:endParaRPr>
          </a:p>
        </p:txBody>
      </p:sp>
      <p:sp>
        <p:nvSpPr>
          <p:cNvPr id="21529" name="Text Box 92"/>
          <p:cNvSpPr txBox="1">
            <a:spLocks noChangeArrowheads="1"/>
          </p:cNvSpPr>
          <p:nvPr/>
        </p:nvSpPr>
        <p:spPr bwMode="auto">
          <a:xfrm>
            <a:off x="1679575" y="4325938"/>
            <a:ext cx="385762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ja-JP" sz="2000">
                <a:solidFill>
                  <a:srgbClr val="0B0905"/>
                </a:solidFill>
                <a:ea typeface="ＭＳ Ｐゴシック" charset="-128"/>
              </a:rPr>
              <a:t>Guidelines related to the inclusion of Marks in ITU-T Recommendations</a:t>
            </a:r>
            <a:endParaRPr lang="en-US" altLang="ja-JP" sz="2000">
              <a:solidFill>
                <a:srgbClr val="0B0905"/>
              </a:solidFill>
              <a:ea typeface="ＭＳ Ｐゴシック" charset="-128"/>
            </a:endParaRPr>
          </a:p>
        </p:txBody>
      </p:sp>
      <p:sp>
        <p:nvSpPr>
          <p:cNvPr id="21530" name="Text Box 93"/>
          <p:cNvSpPr txBox="1">
            <a:spLocks noChangeArrowheads="1"/>
          </p:cNvSpPr>
          <p:nvPr/>
        </p:nvSpPr>
        <p:spPr bwMode="auto">
          <a:xfrm>
            <a:off x="261938" y="6308725"/>
            <a:ext cx="6407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b="1">
                <a:solidFill>
                  <a:srgbClr val="0B0905"/>
                </a:solidFill>
                <a:ea typeface="ＭＳ Ｐゴシック" charset="-128"/>
              </a:rPr>
              <a:t>Note – TTC is a recognized SDO under Recs. A5 and A.6.</a:t>
            </a:r>
            <a:r>
              <a:rPr lang="en-US" altLang="ja-JP">
                <a:solidFill>
                  <a:srgbClr val="0B0905"/>
                </a:solidFill>
                <a:ea typeface="ＭＳ Ｐゴシック" charset="-128"/>
              </a:rPr>
              <a:t> </a:t>
            </a:r>
          </a:p>
        </p:txBody>
      </p:sp>
      <p:sp>
        <p:nvSpPr>
          <p:cNvPr id="21531" name="テキスト ボックス 17"/>
          <p:cNvSpPr txBox="1">
            <a:spLocks noChangeArrowheads="1"/>
          </p:cNvSpPr>
          <p:nvPr/>
        </p:nvSpPr>
        <p:spPr bwMode="auto">
          <a:xfrm>
            <a:off x="5502275" y="1412875"/>
            <a:ext cx="3357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000">
                <a:solidFill>
                  <a:srgbClr val="0B0905"/>
                </a:solidFill>
                <a:ea typeface="ＭＳ Ｐゴシック" charset="-128"/>
              </a:rPr>
              <a:t>The Policy for the Handling of Industrial Property Rights </a:t>
            </a:r>
            <a:endParaRPr lang="ja-JP" altLang="en-US" sz="2000">
              <a:solidFill>
                <a:srgbClr val="0B0905"/>
              </a:solidFill>
              <a:ea typeface="ＭＳ Ｐゴシック" charset="-128"/>
            </a:endParaRPr>
          </a:p>
        </p:txBody>
      </p:sp>
      <p:sp>
        <p:nvSpPr>
          <p:cNvPr id="21532" name="テキスト ボックス 18"/>
          <p:cNvSpPr txBox="1">
            <a:spLocks noChangeArrowheads="1"/>
          </p:cNvSpPr>
          <p:nvPr/>
        </p:nvSpPr>
        <p:spPr bwMode="auto">
          <a:xfrm>
            <a:off x="5465763" y="2413000"/>
            <a:ext cx="342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2000">
                <a:solidFill>
                  <a:srgbClr val="0B0905"/>
                </a:solidFill>
                <a:ea typeface="ＭＳ Ｐゴシック" charset="-128"/>
              </a:rPr>
              <a:t>Operation Procedures for the Handling of Industrial Property Rights </a:t>
            </a:r>
            <a:endParaRPr lang="ja-JP" altLang="en-US" sz="2000">
              <a:solidFill>
                <a:srgbClr val="0B0905"/>
              </a:solidFill>
              <a:ea typeface="ＭＳ Ｐゴシック" charset="-128"/>
            </a:endParaRPr>
          </a:p>
        </p:txBody>
      </p:sp>
      <p:sp>
        <p:nvSpPr>
          <p:cNvPr id="21533" name="テキスト ボックス 26"/>
          <p:cNvSpPr txBox="1">
            <a:spLocks noChangeArrowheads="1"/>
          </p:cNvSpPr>
          <p:nvPr/>
        </p:nvSpPr>
        <p:spPr bwMode="auto">
          <a:xfrm>
            <a:off x="5899150" y="5627688"/>
            <a:ext cx="2566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000">
                <a:solidFill>
                  <a:srgbClr val="0B0905"/>
                </a:solidFill>
                <a:ea typeface="ＭＳ Ｐゴシック" charset="-128"/>
              </a:rPr>
              <a:t>Copyright Treatment </a:t>
            </a:r>
            <a:endParaRPr lang="ja-JP" altLang="en-US" sz="2000">
              <a:solidFill>
                <a:srgbClr val="0B0905"/>
              </a:solidFill>
              <a:ea typeface="ＭＳ Ｐゴシック" charset="-128"/>
            </a:endParaRPr>
          </a:p>
        </p:txBody>
      </p:sp>
      <p:sp>
        <p:nvSpPr>
          <p:cNvPr id="21534" name="円/楕円 37"/>
          <p:cNvSpPr>
            <a:spLocks noChangeArrowheads="1"/>
          </p:cNvSpPr>
          <p:nvPr/>
        </p:nvSpPr>
        <p:spPr bwMode="auto">
          <a:xfrm>
            <a:off x="5108575" y="2127250"/>
            <a:ext cx="571500" cy="571500"/>
          </a:xfrm>
          <a:prstGeom prst="ellipse">
            <a:avLst/>
          </a:prstGeom>
          <a:noFill/>
          <a:ln w="76200" algn="ctr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535" name="フローチャート : 和接合 39"/>
          <p:cNvSpPr>
            <a:spLocks noChangeArrowheads="1"/>
          </p:cNvSpPr>
          <p:nvPr/>
        </p:nvSpPr>
        <p:spPr bwMode="auto">
          <a:xfrm>
            <a:off x="5138738" y="3657600"/>
            <a:ext cx="541337" cy="541338"/>
          </a:xfrm>
          <a:prstGeom prst="flowChartSummingJunction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536" name="フローチャート : 和接合 41"/>
          <p:cNvSpPr>
            <a:spLocks noChangeArrowheads="1"/>
          </p:cNvSpPr>
          <p:nvPr/>
        </p:nvSpPr>
        <p:spPr bwMode="auto">
          <a:xfrm>
            <a:off x="5138738" y="4586288"/>
            <a:ext cx="541337" cy="541337"/>
          </a:xfrm>
          <a:prstGeom prst="flowChartSummingJunction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537" name="テキスト ボックス 42"/>
          <p:cNvSpPr txBox="1">
            <a:spLocks noChangeArrowheads="1"/>
          </p:cNvSpPr>
          <p:nvPr/>
        </p:nvSpPr>
        <p:spPr bwMode="auto">
          <a:xfrm>
            <a:off x="6581775" y="3627438"/>
            <a:ext cx="109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800">
                <a:solidFill>
                  <a:srgbClr val="0B0905"/>
                </a:solidFill>
                <a:ea typeface="ＭＳ Ｐゴシック" charset="-128"/>
              </a:rPr>
              <a:t>(FFS)</a:t>
            </a:r>
            <a:endParaRPr lang="ja-JP" altLang="en-US" sz="2800">
              <a:solidFill>
                <a:srgbClr val="0B0905"/>
              </a:solidFill>
              <a:ea typeface="ＭＳ Ｐゴシック" charset="-128"/>
            </a:endParaRPr>
          </a:p>
        </p:txBody>
      </p:sp>
      <p:sp>
        <p:nvSpPr>
          <p:cNvPr id="21538" name="テキスト ボックス 43"/>
          <p:cNvSpPr txBox="1">
            <a:spLocks noChangeArrowheads="1"/>
          </p:cNvSpPr>
          <p:nvPr/>
        </p:nvSpPr>
        <p:spPr bwMode="auto">
          <a:xfrm>
            <a:off x="6613525" y="4532313"/>
            <a:ext cx="109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800">
                <a:solidFill>
                  <a:srgbClr val="0B0905"/>
                </a:solidFill>
                <a:ea typeface="ＭＳ Ｐゴシック" charset="-128"/>
              </a:rPr>
              <a:t>(FFS)</a:t>
            </a:r>
            <a:endParaRPr lang="ja-JP" altLang="en-US" sz="2800">
              <a:solidFill>
                <a:srgbClr val="0B0905"/>
              </a:solidFill>
              <a:ea typeface="ＭＳ Ｐゴシック" charset="-128"/>
            </a:endParaRPr>
          </a:p>
        </p:txBody>
      </p:sp>
      <p:sp>
        <p:nvSpPr>
          <p:cNvPr id="21539" name="円/楕円 44"/>
          <p:cNvSpPr>
            <a:spLocks noChangeArrowheads="1"/>
          </p:cNvSpPr>
          <p:nvPr/>
        </p:nvSpPr>
        <p:spPr bwMode="auto">
          <a:xfrm>
            <a:off x="5108575" y="5556250"/>
            <a:ext cx="571500" cy="571500"/>
          </a:xfrm>
          <a:prstGeom prst="ellipse">
            <a:avLst/>
          </a:prstGeom>
          <a:noFill/>
          <a:ln w="76200" algn="ctr">
            <a:solidFill>
              <a:schemeClr val="tx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/>
          <a:p>
            <a:fld id="{89119E65-18CD-4CAA-986A-3D130B3E1962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sp>
        <p:nvSpPr>
          <p:cNvPr id="22530" name="标题 1"/>
          <p:cNvSpPr>
            <a:spLocks/>
          </p:cNvSpPr>
          <p:nvPr/>
        </p:nvSpPr>
        <p:spPr bwMode="auto">
          <a:xfrm>
            <a:off x="250825" y="549275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ja-JP" sz="3600" b="1"/>
              <a:t>Submission of IPR Statements in TTC</a:t>
            </a:r>
            <a:endParaRPr kumimoji="0" lang="en-US" altLang="zh-CN" sz="3600" b="1"/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468313" y="1844675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800" b="1"/>
              <a:t>DB for IPR Statements available at TTC Web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endParaRPr kumimoji="0" lang="en-US" altLang="ja-JP" sz="2800" b="1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800" b="1"/>
              <a:t>For TTC Standards  </a:t>
            </a:r>
            <a:r>
              <a:rPr kumimoji="0" lang="en-US" altLang="ja-JP" sz="2800" b="1">
                <a:solidFill>
                  <a:srgbClr val="FF3300"/>
                </a:solidFill>
              </a:rPr>
              <a:t>155</a:t>
            </a:r>
            <a:r>
              <a:rPr kumimoji="0" lang="en-US" altLang="ja-JP" sz="2800" b="1"/>
              <a:t> (1988-July 2010)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800" b="1"/>
              <a:t>For TTC Technical Specifications </a:t>
            </a:r>
            <a:r>
              <a:rPr kumimoji="0" lang="en-US" altLang="ja-JP" sz="2800" b="1">
                <a:solidFill>
                  <a:srgbClr val="FF3300"/>
                </a:solidFill>
              </a:rPr>
              <a:t>22</a:t>
            </a:r>
            <a:r>
              <a:rPr kumimoji="0" lang="en-US" altLang="ja-JP" sz="2800" b="1"/>
              <a:t> </a:t>
            </a:r>
            <a:br>
              <a:rPr kumimoji="0" lang="en-US" altLang="ja-JP" sz="2800" b="1"/>
            </a:br>
            <a:r>
              <a:rPr kumimoji="0" lang="en-US" altLang="ja-JP" sz="2800" b="1"/>
              <a:t>(2001-July 2010)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endParaRPr kumimoji="0" lang="en-US" altLang="ja-JP" sz="2800" b="1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2800" b="1"/>
              <a:t>(Note) Here, “IPR” stands for Industrial Property Right.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b="1" smtClean="0">
                <a:solidFill>
                  <a:schemeClr val="tx1"/>
                </a:solidFill>
              </a:rPr>
              <a:t>Outline of the revision of Provision of IPR Committee in May. 2009</a:t>
            </a:r>
            <a:endParaRPr lang="en-US" altLang="zh-CN" sz="3600" b="1" smtClean="0">
              <a:solidFill>
                <a:schemeClr val="tx1"/>
              </a:solidFill>
            </a:endParaRPr>
          </a:p>
        </p:txBody>
      </p:sp>
      <p:sp>
        <p:nvSpPr>
          <p:cNvPr id="2355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/>
          <a:p>
            <a:fld id="{9F7FED95-B903-426A-8F77-31F0DB5885D8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4213" y="2060575"/>
            <a:ext cx="8137525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3200"/>
              <a:t>Stipulated capacity and power of IPR committee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3200"/>
              <a:t>Stipulated qualification of committee membership and special committee membership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kumimoji="0" lang="en-US" altLang="ja-JP" sz="3200"/>
              <a:t>Stipulated eligibility, right of vote, quorum and election system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endParaRPr kumimoji="0" lang="en-US" altLang="ja-JP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194</TotalTime>
  <Words>770</Words>
  <Application>Microsoft Office PowerPoint</Application>
  <PresentationFormat>全屏显示(4:3)</PresentationFormat>
  <Paragraphs>182</Paragraphs>
  <Slides>13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万里长城</vt:lpstr>
      <vt:lpstr>幻灯片 1</vt:lpstr>
      <vt:lpstr>TTC Organization Chart</vt:lpstr>
      <vt:lpstr>TTC Document Structure</vt:lpstr>
      <vt:lpstr>History of study on IPR in TTC</vt:lpstr>
      <vt:lpstr>External Activities of TTC  on IPR since2004</vt:lpstr>
      <vt:lpstr>Current status of TTC’s IPR handling</vt:lpstr>
      <vt:lpstr>Current ITU-T Rules vs New TTC Rules</vt:lpstr>
      <vt:lpstr>幻灯片 8</vt:lpstr>
      <vt:lpstr>Outline of the revision of Provision of IPR Committee in May. 2009</vt:lpstr>
      <vt:lpstr>Alignment with ITU-T patent  guidelines (1/2)</vt:lpstr>
      <vt:lpstr>幻灯片 11</vt:lpstr>
      <vt:lpstr>Further Study Items</vt:lpstr>
      <vt:lpstr>TTC’s IPR policy, guidelines, etc. are shown in the following website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ZhaoSZ</dc:creator>
  <cp:lastModifiedBy>ZhaoSZ</cp:lastModifiedBy>
  <cp:revision>21</cp:revision>
  <cp:lastPrinted>1601-01-01T00:00:00Z</cp:lastPrinted>
  <dcterms:created xsi:type="dcterms:W3CDTF">2010-05-04T03:31:53Z</dcterms:created>
  <dcterms:modified xsi:type="dcterms:W3CDTF">2010-08-27T02:58:29Z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